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60" r:id="rId3"/>
    <p:sldId id="261" r:id="rId4"/>
    <p:sldId id="263" r:id="rId5"/>
    <p:sldId id="264" r:id="rId6"/>
    <p:sldId id="265" r:id="rId7"/>
    <p:sldId id="290" r:id="rId8"/>
    <p:sldId id="282" r:id="rId9"/>
    <p:sldId id="283" r:id="rId10"/>
    <p:sldId id="284" r:id="rId11"/>
    <p:sldId id="291" r:id="rId12"/>
    <p:sldId id="287" r:id="rId13"/>
    <p:sldId id="324" r:id="rId14"/>
    <p:sldId id="327" r:id="rId15"/>
    <p:sldId id="325" r:id="rId16"/>
    <p:sldId id="288" r:id="rId17"/>
    <p:sldId id="292" r:id="rId18"/>
    <p:sldId id="289" r:id="rId19"/>
    <p:sldId id="293" r:id="rId20"/>
    <p:sldId id="286" r:id="rId21"/>
    <p:sldId id="300" r:id="rId22"/>
    <p:sldId id="298" r:id="rId23"/>
    <p:sldId id="297" r:id="rId24"/>
    <p:sldId id="299" r:id="rId25"/>
    <p:sldId id="301" r:id="rId26"/>
    <p:sldId id="303" r:id="rId27"/>
    <p:sldId id="302" r:id="rId28"/>
    <p:sldId id="308" r:id="rId29"/>
    <p:sldId id="304" r:id="rId30"/>
    <p:sldId id="309" r:id="rId31"/>
    <p:sldId id="337" r:id="rId32"/>
    <p:sldId id="343" r:id="rId33"/>
    <p:sldId id="305" r:id="rId34"/>
    <p:sldId id="311" r:id="rId35"/>
    <p:sldId id="310" r:id="rId36"/>
    <p:sldId id="306" r:id="rId37"/>
    <p:sldId id="313" r:id="rId38"/>
    <p:sldId id="312" r:id="rId39"/>
    <p:sldId id="314" r:id="rId40"/>
    <p:sldId id="317" r:id="rId41"/>
    <p:sldId id="315" r:id="rId42"/>
    <p:sldId id="316" r:id="rId43"/>
    <p:sldId id="342" r:id="rId44"/>
    <p:sldId id="307" r:id="rId45"/>
    <p:sldId id="344" r:id="rId46"/>
    <p:sldId id="321" r:id="rId47"/>
    <p:sldId id="328" r:id="rId48"/>
    <p:sldId id="345" r:id="rId49"/>
    <p:sldId id="329" r:id="rId50"/>
    <p:sldId id="330" r:id="rId51"/>
    <p:sldId id="341" r:id="rId52"/>
    <p:sldId id="322" r:id="rId53"/>
    <p:sldId id="331" r:id="rId54"/>
    <p:sldId id="332" r:id="rId55"/>
    <p:sldId id="340" r:id="rId56"/>
    <p:sldId id="338" r:id="rId57"/>
    <p:sldId id="335" r:id="rId58"/>
    <p:sldId id="333" r:id="rId59"/>
    <p:sldId id="334" r:id="rId60"/>
    <p:sldId id="336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8309" autoAdjust="0"/>
    <p:restoredTop sz="61848" autoAdjust="0"/>
  </p:normalViewPr>
  <p:slideViewPr>
    <p:cSldViewPr>
      <p:cViewPr>
        <p:scale>
          <a:sx n="50" d="100"/>
          <a:sy n="50" d="100"/>
        </p:scale>
        <p:origin x="-2424" y="-16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C2652-E7A5-4FE2-8AEC-FD90F5FEEC44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3F9D0-5A76-40F5-A8D6-CAE9BA5AA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采样：</a:t>
            </a:r>
            <a:endParaRPr lang="en-US" altLang="zh-CN" dirty="0" smtClean="0"/>
          </a:p>
          <a:p>
            <a:r>
              <a:rPr lang="zh-CN" altLang="en-US" dirty="0" smtClean="0"/>
              <a:t>编码前需要采样、量化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F9D0-5A76-40F5-A8D6-CAE9BA5AAFE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视频编码</a:t>
            </a:r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基础</a:t>
            </a:r>
            <a:endParaRPr lang="zh-CN" altLang="en-US" sz="5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2012.07.27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5486415" cy="377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34040" y="785795"/>
            <a:ext cx="2672108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3643314"/>
            <a:ext cx="7500990" cy="307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：如何编码？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：编码的对象是什么？ 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857224" y="34290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信 息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786050" y="3929066"/>
            <a:ext cx="928694" cy="50006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910" y="285752"/>
            <a:ext cx="7458100" cy="5643578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1GB  = 1024MB</a:t>
            </a:r>
            <a:b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1MB = 1024KB</a:t>
            </a:r>
            <a:b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1KB  = 1024B</a:t>
            </a:r>
            <a:b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1B    = 8bit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7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1bit  = </a:t>
            </a:r>
            <a:r>
              <a:rPr lang="zh-CN" altLang="en-US" sz="7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7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：如何衡量信息的多少？ 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857224" y="34290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概 率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786050" y="3929066"/>
            <a:ext cx="928694" cy="50006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285992"/>
            <a:ext cx="2336073" cy="2643206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标题 1"/>
          <p:cNvSpPr txBox="1">
            <a:spLocks/>
          </p:cNvSpPr>
          <p:nvPr/>
        </p:nvSpPr>
        <p:spPr>
          <a:xfrm>
            <a:off x="3000364" y="571480"/>
            <a:ext cx="1571636" cy="11430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事件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5072066" y="571480"/>
            <a:ext cx="1571636" cy="11430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概率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7072330" y="571480"/>
            <a:ext cx="1785950" cy="11430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信息量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786050" y="2285992"/>
            <a:ext cx="2428892" cy="114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有男朋友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714612" y="3643314"/>
            <a:ext cx="2428892" cy="114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单身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286380" y="2285992"/>
            <a:ext cx="1214446" cy="114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286380" y="3643314"/>
            <a:ext cx="1214446" cy="114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低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7286644" y="2285992"/>
            <a:ext cx="1214446" cy="114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少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7286644" y="3643314"/>
            <a:ext cx="1214446" cy="114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多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285720" y="5000636"/>
            <a:ext cx="2286016" cy="114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美女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5072066" y="5500702"/>
            <a:ext cx="2857520" cy="1071570"/>
          </a:xfrm>
          <a:prstGeom prst="wedgeRectCallout">
            <a:avLst>
              <a:gd name="adj1" fmla="val 44500"/>
              <a:gd name="adj2" fmla="val -12061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需求好大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-_-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：如何用编码减少数据？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WAY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：使用模型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3214678" y="428603"/>
            <a:ext cx="3143272" cy="2786081"/>
          </a:xfrm>
          <a:prstGeom prst="triangle">
            <a:avLst/>
          </a:prstGeom>
          <a:ln w="762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14380" y="3459173"/>
            <a:ext cx="87868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三条边，长度一样，夹角都是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60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度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…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71570" y="4929198"/>
            <a:ext cx="300039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等边三角形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84" y="3000372"/>
            <a:ext cx="10191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84" y="4714884"/>
            <a:ext cx="10572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WAY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：使用关系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28605"/>
            <a:ext cx="4686979" cy="3143272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0" name="组合 9"/>
          <p:cNvGrpSpPr/>
          <p:nvPr/>
        </p:nvGrpSpPr>
        <p:grpSpPr>
          <a:xfrm>
            <a:off x="3714744" y="1714488"/>
            <a:ext cx="5072098" cy="3410427"/>
            <a:chOff x="3786182" y="3143248"/>
            <a:chExt cx="5072098" cy="3410427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86182" y="3143248"/>
              <a:ext cx="5072098" cy="3410427"/>
            </a:xfrm>
            <a:prstGeom prst="rect">
              <a:avLst/>
            </a:prstGeom>
            <a:ln w="2857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30" name="Picture 6" descr="C:\Documents and Settings\admin\桌面\[美国队长].Captain.America.The.First.Avenger.2011.BDRip.X264.iNT-TLF_2012726115710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795706" y="3643314"/>
              <a:ext cx="5062573" cy="234313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48" y="3857628"/>
            <a:ext cx="4357718" cy="2834288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20" y="214290"/>
            <a:ext cx="2571768" cy="2571768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86116" y="2071678"/>
            <a:ext cx="2571768" cy="2571768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95641" y="2071678"/>
            <a:ext cx="2552718" cy="128588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38900" y="4000504"/>
            <a:ext cx="2571768" cy="2571768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357950" y="5286388"/>
            <a:ext cx="1214446" cy="128588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357950" y="4000504"/>
            <a:ext cx="2552718" cy="128588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79"/>
            <a:ext cx="2643206" cy="3396298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8885" y="2428868"/>
            <a:ext cx="2647957" cy="3313773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标题 1"/>
          <p:cNvSpPr txBox="1">
            <a:spLocks/>
          </p:cNvSpPr>
          <p:nvPr/>
        </p:nvSpPr>
        <p:spPr>
          <a:xfrm>
            <a:off x="357158" y="4214818"/>
            <a:ext cx="2285984" cy="1000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20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6424637" y="5786454"/>
            <a:ext cx="2285984" cy="1000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60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143240" y="2428868"/>
            <a:ext cx="2786082" cy="1928826"/>
          </a:xfrm>
          <a:prstGeom prst="line">
            <a:avLst/>
          </a:prstGeom>
          <a:ln w="762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 txBox="1">
            <a:spLocks/>
          </p:cNvSpPr>
          <p:nvPr/>
        </p:nvSpPr>
        <p:spPr>
          <a:xfrm>
            <a:off x="3286116" y="2786058"/>
            <a:ext cx="2571768" cy="1000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lang="en-US" altLang="zh-CN" sz="36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Uncredible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!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Simple Example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214290"/>
            <a:ext cx="3825505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785918" y="785794"/>
            <a:ext cx="785818" cy="4571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71406" y="2714620"/>
            <a:ext cx="478631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取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16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个亮度点：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71406" y="3357562"/>
            <a:ext cx="900112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100, 100, 100, 100, 120, 200, 200,</a:t>
            </a:r>
            <a:r>
              <a:rPr kumimoji="0" lang="en-US" altLang="zh-CN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200, 200, 200, 200, 200, 200, 200, 230, 240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71406" y="4000504"/>
            <a:ext cx="478631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差分编码（关系）：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71406" y="4643446"/>
            <a:ext cx="928694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100, 000, 000, 000, 020, 080, 000,</a:t>
            </a:r>
            <a:r>
              <a:rPr kumimoji="0" lang="en-US" altLang="zh-CN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000, 000, 000, 000, 000, 000, 000, 030, 010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71406" y="5429264"/>
            <a:ext cx="478631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游程编码（模型）：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71406" y="6072206"/>
            <a:ext cx="928694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000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j-cs"/>
              </a:rPr>
              <a:t>, 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100, 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003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, 020, 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000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  <a:cs typeface="+mj-cs"/>
              </a:rPr>
              <a:t>, 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080, 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008</a:t>
            </a:r>
            <a:r>
              <a:rPr kumimoji="0" lang="en-US" altLang="zh-CN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, 030, </a:t>
            </a:r>
            <a:r>
              <a:rPr kumimoji="0" lang="en-US" altLang="zh-CN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000</a:t>
            </a:r>
            <a:r>
              <a:rPr kumimoji="0" lang="en-US" altLang="zh-CN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, 010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Any way else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：如何</a:t>
            </a:r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编码？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1285860"/>
            <a:ext cx="1890712" cy="222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1142984"/>
            <a:ext cx="3189764" cy="2071702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" name="直接连接符 5"/>
          <p:cNvCxnSpPr/>
          <p:nvPr/>
        </p:nvCxnSpPr>
        <p:spPr>
          <a:xfrm>
            <a:off x="3786182" y="2357430"/>
            <a:ext cx="1785950" cy="1588"/>
          </a:xfrm>
          <a:prstGeom prst="line">
            <a:avLst/>
          </a:prstGeom>
          <a:ln w="762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9" y="3714752"/>
            <a:ext cx="3214709" cy="1800957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直接连接符 10"/>
          <p:cNvCxnSpPr/>
          <p:nvPr/>
        </p:nvCxnSpPr>
        <p:spPr>
          <a:xfrm>
            <a:off x="3786182" y="4786322"/>
            <a:ext cx="1785950" cy="1588"/>
          </a:xfrm>
          <a:prstGeom prst="line">
            <a:avLst/>
          </a:prstGeom>
          <a:ln w="762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>
            <a:spLocks/>
          </p:cNvSpPr>
          <p:nvPr/>
        </p:nvSpPr>
        <p:spPr>
          <a:xfrm>
            <a:off x="5605456" y="4500570"/>
            <a:ext cx="378621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0101010111100…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000496" y="1500174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压缩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4000496" y="3929066"/>
            <a:ext cx="135732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转换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WAY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：空间冗余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571480"/>
            <a:ext cx="7572428" cy="467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1814493" y="595293"/>
            <a:ext cx="508004" cy="57150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78232" y="1176322"/>
            <a:ext cx="508004" cy="57150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57224" y="5357826"/>
            <a:ext cx="7643866" cy="1000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857224" y="5500702"/>
            <a:ext cx="7643866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帧内预测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4493" y="1176322"/>
            <a:ext cx="508004" cy="571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WAY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：时间冗余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：什么是视频编码？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14290"/>
            <a:ext cx="4857783" cy="3625448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2500306"/>
            <a:ext cx="5028954" cy="3786214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椭圆 6"/>
          <p:cNvSpPr/>
          <p:nvPr/>
        </p:nvSpPr>
        <p:spPr>
          <a:xfrm>
            <a:off x="0" y="0"/>
            <a:ext cx="2000232" cy="1714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571868" y="2357430"/>
            <a:ext cx="2000232" cy="1714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85720" y="4929198"/>
            <a:ext cx="3143272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帧间预测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（静止）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42852"/>
            <a:ext cx="4786346" cy="35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椭圆 8"/>
          <p:cNvSpPr/>
          <p:nvPr/>
        </p:nvSpPr>
        <p:spPr>
          <a:xfrm>
            <a:off x="1928794" y="1714488"/>
            <a:ext cx="785786" cy="12144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285720" y="4572008"/>
            <a:ext cx="3143272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帧间预测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（运动）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3157017"/>
            <a:ext cx="4929222" cy="3700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5786446" y="2643182"/>
            <a:ext cx="10001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MV</a:t>
            </a:r>
          </a:p>
        </p:txBody>
      </p:sp>
      <p:sp>
        <p:nvSpPr>
          <p:cNvPr id="17" name="椭圆 16"/>
          <p:cNvSpPr/>
          <p:nvPr/>
        </p:nvSpPr>
        <p:spPr>
          <a:xfrm>
            <a:off x="5072098" y="3929090"/>
            <a:ext cx="785786" cy="12144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rot="5400000" flipH="1" flipV="1">
            <a:off x="5214942" y="3500438"/>
            <a:ext cx="1143008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agesadmin.ednchina.com/images/article/1fd3b292-61d6-4c4c-9031-9979ea5f07f3/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142984"/>
            <a:ext cx="6581924" cy="2928958"/>
          </a:xfrm>
          <a:prstGeom prst="rect">
            <a:avLst/>
          </a:prstGeom>
          <a:noFill/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85720" y="4572008"/>
            <a:ext cx="5929354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帧内预测：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I </a:t>
            </a:r>
            <a:r>
              <a:rPr kumimoji="0" lang="en-US" altLang="zh-CN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Fra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m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e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00100" y="5286388"/>
            <a:ext cx="7072362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帧间预测：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P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Frame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、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B Frame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WAY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：概率冗余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571480"/>
            <a:ext cx="7572428" cy="467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857224" y="5357826"/>
            <a:ext cx="7643866" cy="1000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357290" y="1785926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move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29058" y="1928802"/>
            <a:ext cx="2000264" cy="10001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071934" y="3143248"/>
            <a:ext cx="2000264" cy="100013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rot="10800000">
            <a:off x="2928927" y="2428868"/>
            <a:ext cx="928694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143636" y="3643314"/>
            <a:ext cx="785818" cy="158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 txBox="1">
            <a:spLocks/>
          </p:cNvSpPr>
          <p:nvPr/>
        </p:nvSpPr>
        <p:spPr>
          <a:xfrm>
            <a:off x="1009624" y="5857892"/>
            <a:ext cx="7643866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概率冗余：事物层面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6000760" y="2857496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move </a:t>
            </a:r>
            <a:r>
              <a:rPr lang="zh-CN" altLang="en-US" sz="36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？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009624" y="6000768"/>
            <a:ext cx="7643866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概率冗余：编码层面（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Huffman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071670" y="3643314"/>
            <a:ext cx="1571636" cy="5715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上 班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107653" y="3643314"/>
            <a:ext cx="1571636" cy="5715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请 假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15074" y="3643314"/>
            <a:ext cx="1571636" cy="5715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旷 工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42910" y="3214686"/>
            <a:ext cx="8072494" cy="158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>
            <a:spLocks/>
          </p:cNvSpPr>
          <p:nvPr/>
        </p:nvSpPr>
        <p:spPr>
          <a:xfrm>
            <a:off x="0" y="3643314"/>
            <a:ext cx="192879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情况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0" y="5143512"/>
            <a:ext cx="192879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编码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2071670" y="5143512"/>
            <a:ext cx="1571636" cy="5715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“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”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4107653" y="5143512"/>
            <a:ext cx="1571636" cy="5715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“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10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”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6215074" y="5143512"/>
            <a:ext cx="1571636" cy="5715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“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11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”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-32" y="4357694"/>
            <a:ext cx="192879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概率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: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2071638" y="4429132"/>
            <a:ext cx="1571636" cy="5715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高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107621" y="4429132"/>
            <a:ext cx="1571636" cy="5715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低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6215042" y="4429132"/>
            <a:ext cx="1571636" cy="5715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低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8995" y="214290"/>
            <a:ext cx="2314575" cy="2724150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WAY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：视觉冗余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714752"/>
            <a:ext cx="2718273" cy="3000396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9611" y="142852"/>
            <a:ext cx="2718273" cy="3000396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3714752"/>
            <a:ext cx="2718273" cy="3000396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组合 16"/>
          <p:cNvGrpSpPr/>
          <p:nvPr/>
        </p:nvGrpSpPr>
        <p:grpSpPr>
          <a:xfrm>
            <a:off x="1000100" y="3857628"/>
            <a:ext cx="3357586" cy="2786082"/>
            <a:chOff x="214282" y="3643314"/>
            <a:chExt cx="3357586" cy="2786082"/>
          </a:xfrm>
        </p:grpSpPr>
        <p:sp>
          <p:nvSpPr>
            <p:cNvPr id="9" name="矩形 8"/>
            <p:cNvSpPr/>
            <p:nvPr/>
          </p:nvSpPr>
          <p:spPr>
            <a:xfrm>
              <a:off x="214282" y="3643314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4282" y="4010709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14282" y="4378104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4282" y="4745499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14282" y="5112894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14282" y="5480289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14282" y="5847684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14282" y="6215082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29190" y="3679172"/>
            <a:ext cx="3357586" cy="2786082"/>
            <a:chOff x="214282" y="3643314"/>
            <a:chExt cx="3357586" cy="2786082"/>
          </a:xfrm>
        </p:grpSpPr>
        <p:sp>
          <p:nvSpPr>
            <p:cNvPr id="20" name="矩形 19"/>
            <p:cNvSpPr/>
            <p:nvPr/>
          </p:nvSpPr>
          <p:spPr>
            <a:xfrm>
              <a:off x="214282" y="3643314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14282" y="4010709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14282" y="4378104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14282" y="4745499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14282" y="5112894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14282" y="5480289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14282" y="5847684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14282" y="6215082"/>
              <a:ext cx="3357586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标题 1"/>
          <p:cNvSpPr txBox="1">
            <a:spLocks/>
          </p:cNvSpPr>
          <p:nvPr/>
        </p:nvSpPr>
        <p:spPr>
          <a:xfrm>
            <a:off x="3786182" y="4643446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642910" y="3429000"/>
            <a:ext cx="8072494" cy="158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571480"/>
            <a:ext cx="3429024" cy="3357586"/>
          </a:xfrm>
          <a:prstGeom prst="rect">
            <a:avLst/>
          </a:prstGeom>
          <a:ln w="28575">
            <a:headEnd/>
            <a:tailEnd/>
          </a:ln>
          <a:scene3d>
            <a:camera prst="isometricLeftDown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596" y="571480"/>
            <a:ext cx="3429024" cy="3357586"/>
          </a:xfrm>
          <a:prstGeom prst="rect">
            <a:avLst/>
          </a:prstGeom>
          <a:ln w="28575">
            <a:headEnd/>
            <a:tailEnd/>
          </a:ln>
          <a:scene3d>
            <a:camera prst="isometricLeftDown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3786" y="571480"/>
            <a:ext cx="3429024" cy="3357586"/>
          </a:xfrm>
          <a:prstGeom prst="rect">
            <a:avLst/>
          </a:prstGeom>
          <a:ln w="28575">
            <a:headEnd/>
            <a:tailEnd/>
          </a:ln>
          <a:scene3d>
            <a:camera prst="isometricLeftDown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976" y="571480"/>
            <a:ext cx="3429024" cy="3357586"/>
          </a:xfrm>
          <a:prstGeom prst="rect">
            <a:avLst/>
          </a:prstGeom>
          <a:ln w="28575">
            <a:headEnd/>
            <a:tailEnd/>
          </a:ln>
          <a:scene3d>
            <a:camera prst="isometricLeftDown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直接连接符 10"/>
          <p:cNvCxnSpPr/>
          <p:nvPr/>
        </p:nvCxnSpPr>
        <p:spPr>
          <a:xfrm>
            <a:off x="571472" y="5143512"/>
            <a:ext cx="8072494" cy="1588"/>
          </a:xfrm>
          <a:prstGeom prst="line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>
            <a:spLocks/>
          </p:cNvSpPr>
          <p:nvPr/>
        </p:nvSpPr>
        <p:spPr>
          <a:xfrm>
            <a:off x="7000892" y="5429264"/>
            <a:ext cx="192879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time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2500298" y="4286256"/>
            <a:ext cx="242886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15~30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ms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14290"/>
            <a:ext cx="5228192" cy="2928958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标题 1"/>
          <p:cNvSpPr txBox="1">
            <a:spLocks/>
          </p:cNvSpPr>
          <p:nvPr/>
        </p:nvSpPr>
        <p:spPr>
          <a:xfrm>
            <a:off x="5786446" y="1357298"/>
            <a:ext cx="314327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正常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3600" b="1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10KB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3429000"/>
            <a:ext cx="5394397" cy="305277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357158" y="4572008"/>
            <a:ext cx="214314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去掉高频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3600" b="1" dirty="0" err="1" smtClean="0">
                <a:latin typeface="微软雅黑" pitchFamily="34" charset="-122"/>
                <a:ea typeface="微软雅黑" pitchFamily="34" charset="-122"/>
                <a:cs typeface="+mj-cs"/>
              </a:rPr>
              <a:t>2KB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899592" y="1124744"/>
            <a:ext cx="1243516" cy="4876024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视   </a:t>
            </a: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频</a:t>
            </a: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  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编   码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143108" y="1071546"/>
            <a:ext cx="1714512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143108" y="2285992"/>
            <a:ext cx="1714512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143108" y="3643314"/>
            <a:ext cx="1714512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143108" y="4929198"/>
            <a:ext cx="1714512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2000240"/>
            <a:ext cx="1890409" cy="121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4786" y="571480"/>
            <a:ext cx="22288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矩形 15"/>
          <p:cNvSpPr/>
          <p:nvPr/>
        </p:nvSpPr>
        <p:spPr>
          <a:xfrm>
            <a:off x="3929058" y="1000108"/>
            <a:ext cx="1643074" cy="285752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20" y="3071810"/>
            <a:ext cx="2500330" cy="1696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标题 1"/>
          <p:cNvSpPr txBox="1">
            <a:spLocks/>
          </p:cNvSpPr>
          <p:nvPr/>
        </p:nvSpPr>
        <p:spPr>
          <a:xfrm>
            <a:off x="4214810" y="5072074"/>
            <a:ext cx="521497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01asd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!@#$...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隆重介绍！</a:t>
            </a:r>
            <a:endParaRPr lang="zh-CN" altLang="en-US" sz="5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0"/>
            <a:ext cx="2428892" cy="2868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000364" y="1071546"/>
            <a:ext cx="4500594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傅里叶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.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法国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.1768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年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1001" y="3357562"/>
            <a:ext cx="7300155" cy="17145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5214950"/>
            <a:ext cx="4076700" cy="1543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标题 1"/>
          <p:cNvSpPr txBox="1">
            <a:spLocks/>
          </p:cNvSpPr>
          <p:nvPr/>
        </p:nvSpPr>
        <p:spPr>
          <a:xfrm>
            <a:off x="0" y="2786058"/>
            <a:ext cx="2500298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傅里叶变换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857752" y="5643578"/>
            <a:ext cx="2500298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DCT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变换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214314" y="3206768"/>
            <a:ext cx="8715404" cy="314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 txBox="1">
            <a:spLocks/>
          </p:cNvSpPr>
          <p:nvPr/>
        </p:nvSpPr>
        <p:spPr>
          <a:xfrm>
            <a:off x="2357422" y="1000108"/>
            <a:ext cx="142876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9425" y="2357430"/>
            <a:ext cx="31051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596" y="857232"/>
            <a:ext cx="199870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68" y="850088"/>
            <a:ext cx="2000264" cy="1150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72264" y="785794"/>
            <a:ext cx="209888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标题 1"/>
          <p:cNvSpPr txBox="1">
            <a:spLocks/>
          </p:cNvSpPr>
          <p:nvPr/>
        </p:nvSpPr>
        <p:spPr>
          <a:xfrm>
            <a:off x="5357818" y="1071546"/>
            <a:ext cx="142876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1214414" y="142876"/>
            <a:ext cx="785818" cy="4286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Y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4071934" y="142852"/>
            <a:ext cx="785818" cy="4286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U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7286644" y="142852"/>
            <a:ext cx="785818" cy="4286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V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34" y="4567239"/>
            <a:ext cx="204708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标题 1"/>
          <p:cNvSpPr txBox="1">
            <a:spLocks/>
          </p:cNvSpPr>
          <p:nvPr/>
        </p:nvSpPr>
        <p:spPr>
          <a:xfrm>
            <a:off x="2357422" y="4781553"/>
            <a:ext cx="142876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5357818" y="4852991"/>
            <a:ext cx="142876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98024" y="4567240"/>
            <a:ext cx="2116984" cy="121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00827" y="4567239"/>
            <a:ext cx="2001843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标题 1"/>
          <p:cNvSpPr txBox="1">
            <a:spLocks/>
          </p:cNvSpPr>
          <p:nvPr/>
        </p:nvSpPr>
        <p:spPr>
          <a:xfrm>
            <a:off x="1214414" y="6000792"/>
            <a:ext cx="785818" cy="4286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R</a:t>
            </a:r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4071934" y="6000768"/>
            <a:ext cx="785818" cy="4286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G</a:t>
            </a: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7286644" y="6000768"/>
            <a:ext cx="785818" cy="4286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B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214314" y="3354413"/>
            <a:ext cx="8715404" cy="314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401" y="1500174"/>
            <a:ext cx="37814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714480" y="857232"/>
            <a:ext cx="1857388" cy="7143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男</a:t>
            </a:r>
            <a:endParaRPr kumimoji="0" lang="en-US" altLang="zh-C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072198" y="857232"/>
            <a:ext cx="1857388" cy="7143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女</a:t>
            </a:r>
            <a:endParaRPr kumimoji="0" lang="en-US" altLang="zh-C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714480" y="5143512"/>
            <a:ext cx="1857388" cy="7143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美</a:t>
            </a:r>
            <a:endParaRPr kumimoji="0" lang="en-US" altLang="zh-C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6072198" y="5143512"/>
            <a:ext cx="1857388" cy="714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丑</a:t>
            </a:r>
            <a:endParaRPr kumimoji="0" lang="en-US" altLang="zh-C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786182" y="5214950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3786182" y="857232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Any way else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http://pic.baike.soso.com/p/20121104/20121104225415-189660437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714356"/>
            <a:ext cx="7216693" cy="3929090"/>
          </a:xfrm>
          <a:prstGeom prst="rect">
            <a:avLst/>
          </a:prstGeom>
          <a:noFill/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928662" y="492919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视频编码历史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71414"/>
            <a:ext cx="2083443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右大括号 5"/>
          <p:cNvSpPr/>
          <p:nvPr/>
        </p:nvSpPr>
        <p:spPr>
          <a:xfrm rot="5400000">
            <a:off x="1214414" y="142852"/>
            <a:ext cx="500066" cy="264320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14282" y="1785926"/>
            <a:ext cx="1214446" cy="9286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71604" y="2143116"/>
            <a:ext cx="500066" cy="571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U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14546" y="2143116"/>
            <a:ext cx="500066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V</a:t>
            </a:r>
          </a:p>
        </p:txBody>
      </p:sp>
      <p:sp>
        <p:nvSpPr>
          <p:cNvPr id="10" name="矩形 9"/>
          <p:cNvSpPr/>
          <p:nvPr/>
        </p:nvSpPr>
        <p:spPr>
          <a:xfrm>
            <a:off x="357158" y="71414"/>
            <a:ext cx="357190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643174" y="2357430"/>
            <a:ext cx="3000396" cy="214314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500430" y="2643182"/>
            <a:ext cx="714380" cy="7143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86248" y="3429000"/>
            <a:ext cx="642942" cy="642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I</a:t>
            </a: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3357586" y="1643050"/>
            <a:ext cx="2500298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Mode Select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85786" y="3357562"/>
            <a:ext cx="1785950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5715008" y="2714620"/>
            <a:ext cx="2500330" cy="135732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Predict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rot="5400000">
            <a:off x="-142511" y="3714355"/>
            <a:ext cx="1857388" cy="7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14282" y="4572008"/>
            <a:ext cx="1143008" cy="107157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8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endParaRPr lang="zh-CN" altLang="en-US" sz="88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1285852" y="5072074"/>
            <a:ext cx="5643602" cy="1588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5400000">
            <a:off x="6394066" y="4607330"/>
            <a:ext cx="1071570" cy="7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071802" y="5500702"/>
            <a:ext cx="1143008" cy="10715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14480" y="5429264"/>
            <a:ext cx="1357322" cy="121442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DCT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072066" y="5357802"/>
            <a:ext cx="2214578" cy="13573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Code Table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5400000">
            <a:off x="607985" y="5965049"/>
            <a:ext cx="499272" cy="79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857224" y="6143644"/>
            <a:ext cx="9286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214810" y="6072206"/>
            <a:ext cx="9286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7358082" y="6072206"/>
            <a:ext cx="928694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标题 1"/>
          <p:cNvSpPr txBox="1">
            <a:spLocks/>
          </p:cNvSpPr>
          <p:nvPr/>
        </p:nvSpPr>
        <p:spPr>
          <a:xfrm>
            <a:off x="6858016" y="5214950"/>
            <a:ext cx="2500298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010111…</a:t>
            </a:r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3514772" y="-1429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编码系统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 txBox="1">
            <a:spLocks/>
          </p:cNvSpPr>
          <p:nvPr/>
        </p:nvSpPr>
        <p:spPr>
          <a:xfrm>
            <a:off x="3514772" y="-1429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概率模型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214422"/>
            <a:ext cx="1371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2714620"/>
            <a:ext cx="13716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166" y="3857628"/>
            <a:ext cx="13811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4714884"/>
            <a:ext cx="13620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4546" y="642918"/>
            <a:ext cx="219809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71934" y="1071546"/>
            <a:ext cx="1893491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72132" y="1714488"/>
            <a:ext cx="2143140" cy="138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86512" y="2643182"/>
            <a:ext cx="242137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429124" y="4500570"/>
            <a:ext cx="3429024" cy="235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标题 1"/>
          <p:cNvSpPr txBox="1">
            <a:spLocks/>
          </p:cNvSpPr>
          <p:nvPr/>
        </p:nvSpPr>
        <p:spPr>
          <a:xfrm>
            <a:off x="2285984" y="2714620"/>
            <a:ext cx="314327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大量实验</a:t>
            </a:r>
            <a:endParaRPr kumimoji="0" lang="en-US" altLang="zh-C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8" name="标题 1"/>
          <p:cNvSpPr txBox="1">
            <a:spLocks/>
          </p:cNvSpPr>
          <p:nvPr/>
        </p:nvSpPr>
        <p:spPr>
          <a:xfrm>
            <a:off x="3143240" y="3643314"/>
            <a:ext cx="314327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统计分析</a:t>
            </a:r>
            <a:endParaRPr kumimoji="0" lang="en-US" altLang="zh-C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250396" y="1893082"/>
            <a:ext cx="2178859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模 型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28596" y="1785926"/>
            <a:ext cx="214314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基本编码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5929322" y="1893082"/>
            <a:ext cx="2178859" cy="571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关 系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3250396" y="3321842"/>
            <a:ext cx="2178859" cy="5715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空间</a:t>
            </a: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冗余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428596" y="3214686"/>
            <a:ext cx="214314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视频编码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5929322" y="3321842"/>
            <a:ext cx="2178859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时间冗余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3286115" y="4143379"/>
            <a:ext cx="2178859" cy="571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概率冗余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5965041" y="4143379"/>
            <a:ext cx="2178859" cy="571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视觉</a:t>
            </a: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冗余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3286116" y="5000635"/>
            <a:ext cx="2178859" cy="5715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码字冗余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3286116" y="5857891"/>
            <a:ext cx="4857784" cy="5715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编码模型</a:t>
            </a:r>
            <a:endParaRPr kumimoji="0" lang="en-US" altLang="zh-CN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2130425"/>
            <a:ext cx="9072594" cy="1870079"/>
          </a:xfrm>
        </p:spPr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：视频编码后为什么要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封装？</a:t>
            </a:r>
            <a:endParaRPr lang="zh-CN" altLang="en-US" sz="5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：用视频编码做什么？</a:t>
            </a:r>
            <a:endParaRPr lang="zh-CN" altLang="en-US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82" y="3274985"/>
            <a:ext cx="1890712" cy="222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1 4"/>
          <p:cNvSpPr/>
          <p:nvPr/>
        </p:nvSpPr>
        <p:spPr>
          <a:xfrm>
            <a:off x="714348" y="3786190"/>
            <a:ext cx="2143140" cy="1000132"/>
          </a:xfrm>
          <a:prstGeom prst="borderCallout1">
            <a:avLst>
              <a:gd name="adj1" fmla="val 16528"/>
              <a:gd name="adj2" fmla="val 100111"/>
              <a:gd name="adj3" fmla="val 12184"/>
              <a:gd name="adj4" fmla="val 138555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时间描述信息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线形标注 1 5"/>
          <p:cNvSpPr/>
          <p:nvPr/>
        </p:nvSpPr>
        <p:spPr>
          <a:xfrm>
            <a:off x="785786" y="5286388"/>
            <a:ext cx="2143140" cy="1000132"/>
          </a:xfrm>
          <a:prstGeom prst="borderCallout1">
            <a:avLst>
              <a:gd name="adj1" fmla="val 16528"/>
              <a:gd name="adj2" fmla="val 100111"/>
              <a:gd name="adj3" fmla="val -27816"/>
              <a:gd name="adj4" fmla="val 138555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图像帧索引信息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6000760" y="4357694"/>
            <a:ext cx="2714644" cy="1428760"/>
          </a:xfrm>
          <a:prstGeom prst="borderCallout1">
            <a:avLst>
              <a:gd name="adj1" fmla="val 25671"/>
              <a:gd name="adj2" fmla="val -3055"/>
              <a:gd name="adj3" fmla="val 755"/>
              <a:gd name="adj4" fmla="val -32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通用格式的编码协议描述信息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03304" y="0"/>
            <a:ext cx="3740696" cy="3019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3000364" y="5572140"/>
            <a:ext cx="314327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H.264 / H.263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2857488" y="214290"/>
            <a:ext cx="314327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MP4 / FLV</a:t>
            </a:r>
          </a:p>
        </p:txBody>
      </p:sp>
      <p:sp>
        <p:nvSpPr>
          <p:cNvPr id="14" name="圆角右箭头 13"/>
          <p:cNvSpPr/>
          <p:nvPr/>
        </p:nvSpPr>
        <p:spPr>
          <a:xfrm>
            <a:off x="4286248" y="1571612"/>
            <a:ext cx="2143140" cy="1500198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1857356" y="1928802"/>
            <a:ext cx="314327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装进去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Play a Movie</a:t>
            </a:r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5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00100" y="785794"/>
            <a:ext cx="6929486" cy="41434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00100" y="285728"/>
            <a:ext cx="6929486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：影片描述信息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0100" y="4857760"/>
            <a:ext cx="6929486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：影片数据（视频、音频、字幕）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0100" y="5348302"/>
            <a:ext cx="6929486" cy="122397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5572140"/>
            <a:ext cx="10477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92" y="5572140"/>
            <a:ext cx="820150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28" y="5500702"/>
            <a:ext cx="7715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428728" y="1071546"/>
            <a:ext cx="6072230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：影片整体信息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2976" y="2571744"/>
            <a:ext cx="3571900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：视频信息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2976" y="3071810"/>
            <a:ext cx="3571900" cy="157163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时间索引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文件索引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关键帧索引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解码时间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28728" y="1571612"/>
            <a:ext cx="6072230" cy="71438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时间、分辨率、帧率、比特率、单声道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双声道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编码协议、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ProfileIdc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levelIdc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29190" y="2643182"/>
            <a:ext cx="2786082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：音频信息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29190" y="3357562"/>
            <a:ext cx="2786082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：字幕信息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29190" y="4071942"/>
            <a:ext cx="2786082" cy="50006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：自定义信息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72198" y="5715016"/>
            <a:ext cx="1643074" cy="50006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自数据定义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1857356" y="3286124"/>
            <a:ext cx="285752" cy="114300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928662" y="3571876"/>
            <a:ext cx="1143008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ABS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7000892" y="-24"/>
            <a:ext cx="314327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MP4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5786" y="142852"/>
            <a:ext cx="6929486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FLV Header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5786" y="1285860"/>
            <a:ext cx="6929486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FLV Body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5786" y="642918"/>
            <a:ext cx="6929486" cy="64294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FLV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version</a:t>
            </a:r>
          </a:p>
        </p:txBody>
      </p:sp>
      <p:sp>
        <p:nvSpPr>
          <p:cNvPr id="7" name="矩形 6"/>
          <p:cNvSpPr/>
          <p:nvPr/>
        </p:nvSpPr>
        <p:spPr>
          <a:xfrm>
            <a:off x="785786" y="1785926"/>
            <a:ext cx="6929486" cy="485778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85852" y="2000240"/>
            <a:ext cx="4857784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Meta Tag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：影片描述信息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85852" y="2500306"/>
            <a:ext cx="4857784" cy="5000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PreTagSize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5852" y="3000372"/>
            <a:ext cx="4857784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Video Tag1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85852" y="3500438"/>
            <a:ext cx="4857784" cy="5000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PreTagSize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5852" y="4000504"/>
            <a:ext cx="4857784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Audio Tag1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85852" y="4500570"/>
            <a:ext cx="4857784" cy="5000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PreTagSize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5852" y="5000636"/>
            <a:ext cx="4857784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Video Tag2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85852" y="5500702"/>
            <a:ext cx="4857784" cy="50006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PreTagSize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85852" y="6000768"/>
            <a:ext cx="4857784" cy="50006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Audio Tag2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6357950" y="5245123"/>
            <a:ext cx="742928" cy="1470025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 smtClean="0">
                <a:latin typeface="+mj-lt"/>
                <a:ea typeface="+mj-ea"/>
                <a:cs typeface="+mj-cs"/>
              </a:rPr>
              <a:t>……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7000892" y="-24"/>
            <a:ext cx="314327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FLV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870079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Profile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What can decode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（功能指标）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0" y="3987813"/>
            <a:ext cx="9144000" cy="187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Level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：</a:t>
            </a: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How can decode</a:t>
            </a:r>
          </a:p>
          <a:p>
            <a:pPr lvl="0" algn="ctr">
              <a:spcBef>
                <a:spcPct val="0"/>
              </a:spcBef>
            </a:pPr>
            <a:r>
              <a:rPr lang="zh-CN" altLang="en-US" sz="4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（性能指标）</a:t>
            </a:r>
            <a:endParaRPr kumimoji="0" lang="en-US" altLang="zh-CN" sz="4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06" y="2130425"/>
            <a:ext cx="9072594" cy="1870079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开放性问题</a:t>
            </a:r>
            <a:endParaRPr lang="zh-CN" altLang="en-US" sz="5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：网络丢包时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我们能做什么？</a:t>
            </a:r>
            <a:endParaRPr lang="zh-CN" altLang="en-US" sz="5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：播放器除了解码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还能做什么？</a:t>
            </a:r>
            <a:endParaRPr lang="zh-CN" altLang="en-US" sz="5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：下一代视频编码需要</a:t>
            </a:r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满足什么？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：什么是</a:t>
            </a:r>
            <a:r>
              <a:rPr lang="zh-CN" altLang="en-US" sz="5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瞳孔分辨率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4071942"/>
            <a:ext cx="242889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3929066"/>
            <a:ext cx="2784348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直接连接符 20"/>
          <p:cNvCxnSpPr/>
          <p:nvPr/>
        </p:nvCxnSpPr>
        <p:spPr>
          <a:xfrm>
            <a:off x="642910" y="3357562"/>
            <a:ext cx="8072494" cy="158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214290"/>
            <a:ext cx="5072098" cy="284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7" name="组合 26"/>
          <p:cNvGrpSpPr/>
          <p:nvPr/>
        </p:nvGrpSpPr>
        <p:grpSpPr>
          <a:xfrm>
            <a:off x="5929322" y="3500438"/>
            <a:ext cx="2714644" cy="2427304"/>
            <a:chOff x="5929322" y="3571876"/>
            <a:chExt cx="3143240" cy="2714644"/>
          </a:xfrm>
        </p:grpSpPr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929322" y="3571876"/>
              <a:ext cx="3143240" cy="2714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43636" y="3822810"/>
              <a:ext cx="2428892" cy="1392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标题 1"/>
          <p:cNvSpPr txBox="1">
            <a:spLocks/>
          </p:cNvSpPr>
          <p:nvPr/>
        </p:nvSpPr>
        <p:spPr>
          <a:xfrm>
            <a:off x="500034" y="5857892"/>
            <a:ext cx="107157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存储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714744" y="5857892"/>
            <a:ext cx="107157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传播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6643702" y="5857892"/>
            <a:ext cx="1071570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回放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谢 谢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14290"/>
            <a:ext cx="3214678" cy="1800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组合 26"/>
          <p:cNvGrpSpPr/>
          <p:nvPr/>
        </p:nvGrpSpPr>
        <p:grpSpPr>
          <a:xfrm>
            <a:off x="5786478" y="4000504"/>
            <a:ext cx="3143240" cy="2714644"/>
            <a:chOff x="5929322" y="3571876"/>
            <a:chExt cx="3143240" cy="2714644"/>
          </a:xfrm>
        </p:grpSpPr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929322" y="3571876"/>
              <a:ext cx="3143240" cy="2714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3822810"/>
              <a:ext cx="2428892" cy="1392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9" name="直接连接符 8"/>
          <p:cNvCxnSpPr/>
          <p:nvPr/>
        </p:nvCxnSpPr>
        <p:spPr>
          <a:xfrm>
            <a:off x="1857356" y="2143116"/>
            <a:ext cx="3929090" cy="2357454"/>
          </a:xfrm>
          <a:prstGeom prst="line">
            <a:avLst/>
          </a:prstGeom>
          <a:ln w="762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线形标注 1 17"/>
          <p:cNvSpPr/>
          <p:nvPr/>
        </p:nvSpPr>
        <p:spPr>
          <a:xfrm>
            <a:off x="214282" y="2428868"/>
            <a:ext cx="1428760" cy="785818"/>
          </a:xfrm>
          <a:prstGeom prst="borderCallout1">
            <a:avLst>
              <a:gd name="adj1" fmla="val 16528"/>
              <a:gd name="adj2" fmla="val 100111"/>
              <a:gd name="adj3" fmla="val 10279"/>
              <a:gd name="adj4" fmla="val 144777"/>
            </a:avLst>
          </a:prstGeom>
          <a:ln w="762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采样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线形标注 1 18"/>
          <p:cNvSpPr/>
          <p:nvPr/>
        </p:nvSpPr>
        <p:spPr>
          <a:xfrm>
            <a:off x="3571868" y="2143116"/>
            <a:ext cx="1428760" cy="785818"/>
          </a:xfrm>
          <a:prstGeom prst="borderCallout1">
            <a:avLst>
              <a:gd name="adj1" fmla="val 48043"/>
              <a:gd name="adj2" fmla="val -5222"/>
              <a:gd name="adj3" fmla="val 61187"/>
              <a:gd name="adj4" fmla="val -60555"/>
            </a:avLst>
          </a:prstGeom>
          <a:ln w="762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编码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线形标注 1 21"/>
          <p:cNvSpPr/>
          <p:nvPr/>
        </p:nvSpPr>
        <p:spPr>
          <a:xfrm>
            <a:off x="1643042" y="3286124"/>
            <a:ext cx="1428760" cy="785818"/>
          </a:xfrm>
          <a:prstGeom prst="borderCallout1">
            <a:avLst>
              <a:gd name="adj1" fmla="val 16528"/>
              <a:gd name="adj2" fmla="val 100111"/>
              <a:gd name="adj3" fmla="val 10279"/>
              <a:gd name="adj4" fmla="val 144777"/>
            </a:avLst>
          </a:prstGeom>
          <a:ln w="762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传输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线形标注 1 22"/>
          <p:cNvSpPr/>
          <p:nvPr/>
        </p:nvSpPr>
        <p:spPr>
          <a:xfrm>
            <a:off x="3071802" y="4143380"/>
            <a:ext cx="1428760" cy="785818"/>
          </a:xfrm>
          <a:prstGeom prst="borderCallout1">
            <a:avLst>
              <a:gd name="adj1" fmla="val 16528"/>
              <a:gd name="adj2" fmla="val 100111"/>
              <a:gd name="adj3" fmla="val 10279"/>
              <a:gd name="adj4" fmla="val 144777"/>
            </a:avLst>
          </a:prstGeom>
          <a:ln w="762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回放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线形标注 1 23"/>
          <p:cNvSpPr/>
          <p:nvPr/>
        </p:nvSpPr>
        <p:spPr>
          <a:xfrm>
            <a:off x="5214942" y="3071810"/>
            <a:ext cx="1428760" cy="785818"/>
          </a:xfrm>
          <a:prstGeom prst="borderCallout1">
            <a:avLst>
              <a:gd name="adj1" fmla="val 48043"/>
              <a:gd name="adj2" fmla="val -5222"/>
              <a:gd name="adj3" fmla="val 61187"/>
              <a:gd name="adj4" fmla="val -60555"/>
            </a:avLst>
          </a:prstGeom>
          <a:ln w="762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itchFamily="34" charset="-122"/>
                <a:ea typeface="微软雅黑" pitchFamily="34" charset="-122"/>
              </a:rPr>
              <a:t>解码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4714876" y="0"/>
            <a:ext cx="485778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视频系统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：如何采样？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0"/>
            <a:ext cx="6000793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1643050"/>
            <a:ext cx="6286544" cy="291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4643446"/>
            <a:ext cx="3161898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57356" y="5143512"/>
            <a:ext cx="16573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663</Words>
  <Application>Microsoft Office PowerPoint</Application>
  <PresentationFormat>全屏显示(4:3)</PresentationFormat>
  <Paragraphs>249</Paragraphs>
  <Slides>60</Slides>
  <Notes>60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视频编码基础</vt:lpstr>
      <vt:lpstr>幻灯片 2</vt:lpstr>
      <vt:lpstr>Q：什么是视频编码？</vt:lpstr>
      <vt:lpstr>幻灯片 4</vt:lpstr>
      <vt:lpstr>Q：用视频编码做什么？</vt:lpstr>
      <vt:lpstr>幻灯片 6</vt:lpstr>
      <vt:lpstr>幻灯片 7</vt:lpstr>
      <vt:lpstr>Q：如何采样？</vt:lpstr>
      <vt:lpstr>幻灯片 9</vt:lpstr>
      <vt:lpstr>幻灯片 10</vt:lpstr>
      <vt:lpstr>Q：如何编码？</vt:lpstr>
      <vt:lpstr>Q：编码的对象是什么？ </vt:lpstr>
      <vt:lpstr>1GB  = 1024MB 1MB = 1024KB 1KB  = 1024B 1B    = 8bit  1bit  = ？</vt:lpstr>
      <vt:lpstr>Q：如何衡量信息的多少？ </vt:lpstr>
      <vt:lpstr>幻灯片 15</vt:lpstr>
      <vt:lpstr>Q：如何用编码减少数据？</vt:lpstr>
      <vt:lpstr>WAY 1：使用模型</vt:lpstr>
      <vt:lpstr>幻灯片 18</vt:lpstr>
      <vt:lpstr>WAY 2：使用关系</vt:lpstr>
      <vt:lpstr>幻灯片 20</vt:lpstr>
      <vt:lpstr>幻灯片 21</vt:lpstr>
      <vt:lpstr>Simple Example</vt:lpstr>
      <vt:lpstr>幻灯片 23</vt:lpstr>
      <vt:lpstr>Any way else？</vt:lpstr>
      <vt:lpstr>Q：如何视频编码？</vt:lpstr>
      <vt:lpstr>幻灯片 26</vt:lpstr>
      <vt:lpstr>WAY 1：空间冗余</vt:lpstr>
      <vt:lpstr>幻灯片 28</vt:lpstr>
      <vt:lpstr>WAY 2：时间冗余</vt:lpstr>
      <vt:lpstr>幻灯片 30</vt:lpstr>
      <vt:lpstr>幻灯片 31</vt:lpstr>
      <vt:lpstr>幻灯片 32</vt:lpstr>
      <vt:lpstr>WAY 3：概率冗余</vt:lpstr>
      <vt:lpstr>幻灯片 34</vt:lpstr>
      <vt:lpstr>幻灯片 35</vt:lpstr>
      <vt:lpstr>WAY 4：视觉冗余</vt:lpstr>
      <vt:lpstr>幻灯片 37</vt:lpstr>
      <vt:lpstr>幻灯片 38</vt:lpstr>
      <vt:lpstr>幻灯片 39</vt:lpstr>
      <vt:lpstr>隆重介绍！</vt:lpstr>
      <vt:lpstr>幻灯片 41</vt:lpstr>
      <vt:lpstr>幻灯片 42</vt:lpstr>
      <vt:lpstr>幻灯片 43</vt:lpstr>
      <vt:lpstr>Any way else？</vt:lpstr>
      <vt:lpstr>幻灯片 45</vt:lpstr>
      <vt:lpstr>幻灯片 46</vt:lpstr>
      <vt:lpstr>幻灯片 47</vt:lpstr>
      <vt:lpstr>总结</vt:lpstr>
      <vt:lpstr>Q：视频编码后为什么要 封装？</vt:lpstr>
      <vt:lpstr>幻灯片 50</vt:lpstr>
      <vt:lpstr>Play a Movie！</vt:lpstr>
      <vt:lpstr>幻灯片 52</vt:lpstr>
      <vt:lpstr>幻灯片 53</vt:lpstr>
      <vt:lpstr>Profile：What can decode （功能指标）</vt:lpstr>
      <vt:lpstr>开放性问题</vt:lpstr>
      <vt:lpstr>Q：网络丢包时 我们能做什么？</vt:lpstr>
      <vt:lpstr>Q：播放器除了解码 还能做什么？</vt:lpstr>
      <vt:lpstr>Q：下一代视频编码需要 满足什么？</vt:lpstr>
      <vt:lpstr>Q：什么是瞳孔分辨率？</vt:lpstr>
      <vt:lpstr>谢 谢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视频编码基础</dc:title>
  <dc:creator>beiyang(杨蓓)</dc:creator>
  <cp:lastModifiedBy>ahuabb</cp:lastModifiedBy>
  <cp:revision>758</cp:revision>
  <dcterms:modified xsi:type="dcterms:W3CDTF">2015-04-13T16:45:35Z</dcterms:modified>
</cp:coreProperties>
</file>